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2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4"/>
    <p:restoredTop sz="94619"/>
  </p:normalViewPr>
  <p:slideViewPr>
    <p:cSldViewPr snapToGrid="0">
      <p:cViewPr varScale="1">
        <p:scale>
          <a:sx n="105" d="100"/>
          <a:sy n="105" d="100"/>
        </p:scale>
        <p:origin x="93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928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86FB92-68F2-1439-457F-21103E3D95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59814B-FB4C-81E6-9F00-7B112ABF68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AB7AC-F519-0143-8709-EE541DA80CDE}" type="datetimeFigureOut">
              <a:rPr lang="en-US" smtClean="0"/>
              <a:t>12/10/23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985A8B-4D03-4292-F258-449CA30E33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206145-0985-E296-7BD9-0F928868A4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C918B-5F7F-E545-BF1A-385F5DB233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9771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979D2-8528-771A-AF06-00A3717EA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559C95-BABD-812E-7FF0-CCAFD8D5B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6134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9C37C-6D05-9796-2A99-0DEE80057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892" y="365125"/>
            <a:ext cx="9591907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88D4A-ADA7-D68C-94E1-816CD3B1B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033"/>
            <a:ext cx="10515600" cy="35683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3739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85CF7-CFA6-E432-A06D-11C6A51B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47508-E5B1-ADA8-C8A4-4DADF66E0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225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D7190-504F-3516-AFD2-19D38FE8E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658" y="365125"/>
            <a:ext cx="9904141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C197D-0D99-D09D-BDE7-6431BE1AE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C098E-A31F-9AE2-D033-D9E74C05A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326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C4608-3568-E62B-8B28-0BFBC0E4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7356" y="365125"/>
            <a:ext cx="9928032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75A56-FF11-A270-D06F-DA13C4F08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5CF21-675A-D0F6-FE70-6A3364679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5061C-4C44-22B3-5BF7-0996FA905A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3E49E7-12E8-A86C-796B-EB5C84CCA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867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F6CBC-5D16-89E1-A874-AFC57B91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7356" y="365125"/>
            <a:ext cx="992644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759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92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41E9-313E-6AFF-BD0A-1464C931E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D2F18-A99A-AA6A-0E0B-623ADCB6D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BFBBD-C426-B3C5-3B39-69825610D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3537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45D9-6BCB-CF43-D0BE-76345BFF5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E6D218-A8CE-C742-42E0-9914AAB82D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3B479-5593-FF64-A4C1-25A172F3E9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123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666CF-CF2A-E961-F0C4-D8BA95B3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1C30BC-5871-2DBA-CC78-3AC72A187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4741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4827F-28AE-D81E-FCDE-BCC967334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698CBE-F05B-D2E1-CA5E-AB8E3BD3BC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6570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4C17AF-EF0A-6C8B-6987-C3066EA4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370" y="365125"/>
            <a:ext cx="93354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065A2-E89A-11E0-03C9-5926CDAA6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D3DF4-8388-A29A-8D7B-D01105439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884B9-8DF9-C047-994C-097497B1B841}" type="datetimeFigureOut">
              <a:rPr lang="en-US" smtClean="0"/>
              <a:t>12/10/23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86867-508B-CC80-B2E2-07DBE9944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16B1F-2496-BB0C-B3D6-F1DC4C356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F9C31-0474-4844-BD7D-D6FE0CD2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3C81C7-D6D7-4287-D67E-6C4AEB0CDD24}"/>
              </a:ext>
            </a:extLst>
          </p:cNvPr>
          <p:cNvSpPr/>
          <p:nvPr userDrawn="1"/>
        </p:nvSpPr>
        <p:spPr>
          <a:xfrm>
            <a:off x="0" y="6362003"/>
            <a:ext cx="12192000" cy="49599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C106D5A-78A1-2494-2D34-DF0985715615}"/>
              </a:ext>
            </a:extLst>
          </p:cNvPr>
          <p:cNvSpPr txBox="1">
            <a:spLocks/>
          </p:cNvSpPr>
          <p:nvPr userDrawn="1"/>
        </p:nvSpPr>
        <p:spPr>
          <a:xfrm>
            <a:off x="2114085" y="6362003"/>
            <a:ext cx="796382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2000" b="1" kern="12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C000"/>
                </a:solidFill>
              </a:rPr>
              <a:t>www.armyfaoassociation.com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719C477-5E66-6ACF-FDA6-660AE3A7D55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8084" y="136525"/>
            <a:ext cx="1578052" cy="157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3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6B269-C29E-6C99-BE89-9A9BCC4E62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Army Foreign Area Officer Association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3A089A-B48F-82F1-440E-377BA9C6C7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Honorary Society Brief</a:t>
            </a:r>
          </a:p>
        </p:txBody>
      </p:sp>
    </p:spTree>
    <p:extLst>
      <p:ext uri="{BB962C8B-B14F-4D97-AF65-F5344CB8AC3E}">
        <p14:creationId xmlns:p14="http://schemas.microsoft.com/office/powerpoint/2010/main" val="3243177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9A01-C731-81A0-77EC-59B929721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2" y="365125"/>
            <a:ext cx="9608127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EF0D9-97F5-004E-695B-BA6123E3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41033"/>
            <a:ext cx="10515599" cy="356839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Honorary Society</a:t>
            </a:r>
          </a:p>
          <a:p>
            <a:r>
              <a:rPr lang="en-US" dirty="0"/>
              <a:t>Spouse Award</a:t>
            </a:r>
          </a:p>
          <a:p>
            <a:r>
              <a:rPr lang="en-US" dirty="0"/>
              <a:t>Hall of Fame</a:t>
            </a:r>
          </a:p>
          <a:p>
            <a:r>
              <a:rPr lang="en-US" dirty="0"/>
              <a:t>SCO/DAS Awards</a:t>
            </a:r>
          </a:p>
          <a:p>
            <a:r>
              <a:rPr lang="en-US" dirty="0"/>
              <a:t>Writing Awards</a:t>
            </a:r>
          </a:p>
          <a:p>
            <a:r>
              <a:rPr lang="en-US" dirty="0"/>
              <a:t>All: 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Levels</a:t>
            </a:r>
          </a:p>
          <a:p>
            <a:pPr lvl="1"/>
            <a:r>
              <a:rPr lang="en-US" dirty="0"/>
              <a:t>Criteria</a:t>
            </a:r>
          </a:p>
          <a:p>
            <a:pPr lvl="1"/>
            <a:r>
              <a:rPr lang="en-US" dirty="0"/>
              <a:t>Medals</a:t>
            </a:r>
          </a:p>
          <a:p>
            <a:pPr lvl="1"/>
            <a:r>
              <a:rPr lang="en-US" dirty="0"/>
              <a:t>Board </a:t>
            </a:r>
          </a:p>
        </p:txBody>
      </p:sp>
    </p:spTree>
    <p:extLst>
      <p:ext uri="{BB962C8B-B14F-4D97-AF65-F5344CB8AC3E}">
        <p14:creationId xmlns:p14="http://schemas.microsoft.com/office/powerpoint/2010/main" val="207760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9A01-C731-81A0-77EC-59B929721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2" y="365125"/>
            <a:ext cx="9608127" cy="1325563"/>
          </a:xfrm>
        </p:spPr>
        <p:txBody>
          <a:bodyPr/>
          <a:lstStyle/>
          <a:p>
            <a:r>
              <a:rPr lang="en-US" dirty="0"/>
              <a:t>Honorary Society -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EF0D9-97F5-004E-695B-BA6123E3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5672" y="1442848"/>
            <a:ext cx="8532184" cy="1056512"/>
          </a:xfrm>
        </p:spPr>
        <p:txBody>
          <a:bodyPr>
            <a:no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The Honorable Order of the Soldier Statesman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The Honorable Order of the Patron Saint Francis Xavier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Others?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a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58CCD-A9BB-3644-19B2-BF98A9A0D163}"/>
              </a:ext>
            </a:extLst>
          </p:cNvPr>
          <p:cNvSpPr txBox="1">
            <a:spLocks/>
          </p:cNvSpPr>
          <p:nvPr/>
        </p:nvSpPr>
        <p:spPr>
          <a:xfrm>
            <a:off x="353567" y="2694433"/>
            <a:ext cx="5742432" cy="3230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Order of the Soldier Statesman</a:t>
            </a:r>
          </a:p>
          <a:p>
            <a:r>
              <a:rPr lang="en-US" sz="1800" dirty="0"/>
              <a:t>Cons: </a:t>
            </a:r>
          </a:p>
          <a:p>
            <a:pPr lvl="1"/>
            <a:r>
              <a:rPr lang="en-US" sz="1800" dirty="0"/>
              <a:t>Different than other Army Branch Associations which follow the traditional Order of Saint…</a:t>
            </a:r>
          </a:p>
          <a:p>
            <a:pPr lvl="1"/>
            <a:r>
              <a:rPr lang="en-US" sz="1800" dirty="0"/>
              <a:t>Not gender neutral (statesman / stateswoman)</a:t>
            </a:r>
          </a:p>
          <a:p>
            <a:r>
              <a:rPr lang="en-US" sz="1800" dirty="0"/>
              <a:t>Pros: </a:t>
            </a:r>
          </a:p>
          <a:p>
            <a:pPr lvl="1"/>
            <a:r>
              <a:rPr lang="en-US" sz="1800" dirty="0"/>
              <a:t>Army FAOs are Soldiers and Statesmen</a:t>
            </a:r>
          </a:p>
          <a:p>
            <a:pPr lvl="1"/>
            <a:r>
              <a:rPr lang="en-US" sz="1800" dirty="0"/>
              <a:t>Non-religious </a:t>
            </a:r>
          </a:p>
          <a:p>
            <a:pPr lvl="1"/>
            <a:r>
              <a:rPr lang="en-US" sz="1800" dirty="0"/>
              <a:t>Perhaps should be Soldier Diplomat to be more gender neutral? </a:t>
            </a:r>
          </a:p>
          <a:p>
            <a:pPr lvl="1"/>
            <a:endParaRPr lang="en-US" sz="1800" dirty="0"/>
          </a:p>
          <a:p>
            <a:endParaRPr lang="en-US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F4B2D7C-9EA2-8E57-FBF9-3555082DBCC0}"/>
              </a:ext>
            </a:extLst>
          </p:cNvPr>
          <p:cNvSpPr txBox="1">
            <a:spLocks/>
          </p:cNvSpPr>
          <p:nvPr/>
        </p:nvSpPr>
        <p:spPr>
          <a:xfrm>
            <a:off x="5620512" y="2694433"/>
            <a:ext cx="6486144" cy="3230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/>
              <a:t>Order of Saint Xavier</a:t>
            </a:r>
          </a:p>
          <a:p>
            <a:r>
              <a:rPr lang="en-US" sz="1800" dirty="0"/>
              <a:t>Cons: </a:t>
            </a:r>
          </a:p>
          <a:p>
            <a:pPr lvl="1"/>
            <a:r>
              <a:rPr lang="en-US" sz="1800" dirty="0"/>
              <a:t>Religious oriented</a:t>
            </a:r>
          </a:p>
          <a:p>
            <a:pPr lvl="1"/>
            <a:r>
              <a:rPr lang="en-US" sz="1800" dirty="0"/>
              <a:t>Religious oriented to one denomination</a:t>
            </a:r>
          </a:p>
          <a:p>
            <a:pPr lvl="1"/>
            <a:r>
              <a:rPr lang="en-US" sz="1800" dirty="0"/>
              <a:t>Does not represent what an Army FAO completely does</a:t>
            </a:r>
          </a:p>
          <a:p>
            <a:r>
              <a:rPr lang="en-US" sz="1800" dirty="0"/>
              <a:t>Pros: </a:t>
            </a:r>
          </a:p>
          <a:p>
            <a:pPr lvl="1"/>
            <a:r>
              <a:rPr lang="en-US" sz="1800" dirty="0"/>
              <a:t>Saint Xavier is the patron saint of overseas missions</a:t>
            </a:r>
          </a:p>
          <a:p>
            <a:pPr lvl="1"/>
            <a:r>
              <a:rPr lang="en-US" sz="1800" dirty="0"/>
              <a:t>Not patron saint of diplomats as not all FAOs are diplomats</a:t>
            </a:r>
          </a:p>
          <a:p>
            <a:pPr lvl="1"/>
            <a:r>
              <a:rPr lang="en-US" sz="1800" dirty="0"/>
              <a:t>Not patron saint of messengers as not all FAOs are messengers</a:t>
            </a:r>
          </a:p>
          <a:p>
            <a:pPr lvl="1"/>
            <a:r>
              <a:rPr lang="en-US" sz="1800" dirty="0"/>
              <a:t>Aligns with other Army Branch’s association’s honorary societies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3189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9A01-C731-81A0-77EC-59B929721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2" y="365125"/>
            <a:ext cx="9608127" cy="1325563"/>
          </a:xfrm>
        </p:spPr>
        <p:txBody>
          <a:bodyPr/>
          <a:lstStyle/>
          <a:p>
            <a:r>
              <a:rPr lang="en-US" dirty="0"/>
              <a:t>Honorary Society -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EF0D9-97F5-004E-695B-BA6123E3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5672" y="1442848"/>
            <a:ext cx="8532184" cy="1056512"/>
          </a:xfrm>
        </p:spPr>
        <p:txBody>
          <a:bodyPr>
            <a:no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Bronze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Silver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Gold? (or is this Hall of Fame level?)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a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58CCD-A9BB-3644-19B2-BF98A9A0D163}"/>
              </a:ext>
            </a:extLst>
          </p:cNvPr>
          <p:cNvSpPr txBox="1">
            <a:spLocks/>
          </p:cNvSpPr>
          <p:nvPr/>
        </p:nvSpPr>
        <p:spPr>
          <a:xfrm>
            <a:off x="97535" y="2609089"/>
            <a:ext cx="2779777" cy="32308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Bronze</a:t>
            </a:r>
          </a:p>
          <a:p>
            <a:r>
              <a:rPr lang="en-US" sz="1600" dirty="0"/>
              <a:t>Basic level </a:t>
            </a:r>
          </a:p>
          <a:p>
            <a:r>
              <a:rPr lang="en-US" sz="1600" dirty="0"/>
              <a:t>Name: </a:t>
            </a:r>
          </a:p>
          <a:p>
            <a:pPr lvl="1"/>
            <a:r>
              <a:rPr lang="en-US" sz="1200" dirty="0"/>
              <a:t>Charles Young Award</a:t>
            </a:r>
          </a:p>
          <a:p>
            <a:pPr lvl="1"/>
            <a:r>
              <a:rPr lang="en-US" sz="1200" dirty="0"/>
              <a:t>Order of Saint Xavier</a:t>
            </a:r>
          </a:p>
          <a:p>
            <a:r>
              <a:rPr lang="en-US" sz="1600" dirty="0"/>
              <a:t>Medal: Bust of Charles Young or Saint Xavier</a:t>
            </a:r>
          </a:p>
          <a:p>
            <a:r>
              <a:rPr lang="en-US" sz="1600" dirty="0"/>
              <a:t>Criteria: </a:t>
            </a:r>
          </a:p>
          <a:p>
            <a:pPr lvl="1"/>
            <a:r>
              <a:rPr lang="en-US" sz="1200" dirty="0"/>
              <a:t>Must be an Army FAO</a:t>
            </a:r>
          </a:p>
          <a:p>
            <a:pPr lvl="1"/>
            <a:r>
              <a:rPr lang="en-US" sz="1200" dirty="0"/>
              <a:t>Must be an AFAOA member</a:t>
            </a:r>
          </a:p>
          <a:p>
            <a:pPr lvl="1"/>
            <a:r>
              <a:rPr lang="en-US" sz="1200" dirty="0"/>
              <a:t>Must have served one tour as an Army FAO</a:t>
            </a:r>
          </a:p>
          <a:p>
            <a:pPr lvl="1"/>
            <a:r>
              <a:rPr lang="en-US" sz="1200" dirty="0"/>
              <a:t>Must achieve one of the criteria to the right</a:t>
            </a:r>
          </a:p>
          <a:p>
            <a:pPr lvl="1"/>
            <a:endParaRPr lang="en-US" sz="1600" dirty="0"/>
          </a:p>
          <a:p>
            <a:endParaRPr lang="en-US" sz="1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F4B2D7C-9EA2-8E57-FBF9-3555082DBCC0}"/>
              </a:ext>
            </a:extLst>
          </p:cNvPr>
          <p:cNvSpPr txBox="1">
            <a:spLocks/>
          </p:cNvSpPr>
          <p:nvPr/>
        </p:nvSpPr>
        <p:spPr>
          <a:xfrm>
            <a:off x="8709659" y="179832"/>
            <a:ext cx="3401567" cy="2319528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Awards are not: </a:t>
            </a:r>
          </a:p>
          <a:p>
            <a:pPr marL="342900" indent="-342900">
              <a:buAutoNum type="arabicParenR"/>
            </a:pPr>
            <a:r>
              <a:rPr lang="en-US" sz="1600" dirty="0">
                <a:solidFill>
                  <a:schemeClr val="bg1"/>
                </a:solidFill>
              </a:rPr>
              <a:t>PCS or retirement awards</a:t>
            </a:r>
          </a:p>
          <a:p>
            <a:pPr marL="342900" indent="-342900">
              <a:buAutoNum type="arabicParenR"/>
            </a:pPr>
            <a:r>
              <a:rPr lang="en-US" sz="1600" dirty="0">
                <a:solidFill>
                  <a:schemeClr val="bg1"/>
                </a:solidFill>
              </a:rPr>
              <a:t>Limited to one time or step required</a:t>
            </a:r>
          </a:p>
          <a:p>
            <a:pPr marL="342900" indent="-342900">
              <a:buAutoNum type="arabicParenR"/>
            </a:pPr>
            <a:r>
              <a:rPr lang="en-US" sz="1600" dirty="0">
                <a:solidFill>
                  <a:schemeClr val="bg1"/>
                </a:solidFill>
              </a:rPr>
              <a:t>Associated with a rank, grade, or duty title</a:t>
            </a:r>
          </a:p>
          <a:p>
            <a:pPr marL="342900" indent="-342900">
              <a:buAutoNum type="arabicParenR"/>
            </a:pPr>
            <a:r>
              <a:rPr lang="en-US" sz="1600" dirty="0">
                <a:solidFill>
                  <a:schemeClr val="bg1"/>
                </a:solidFill>
              </a:rPr>
              <a:t>Time awards (5/10/25/etc.)</a:t>
            </a:r>
          </a:p>
          <a:p>
            <a:pPr marL="342900" indent="-342900">
              <a:buAutoNum type="arabicParenR"/>
            </a:pPr>
            <a:endParaRPr lang="en-US" sz="1600" b="1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07DE659-6A2F-3D65-1117-4CE335A5E7DC}"/>
              </a:ext>
            </a:extLst>
          </p:cNvPr>
          <p:cNvSpPr txBox="1">
            <a:spLocks/>
          </p:cNvSpPr>
          <p:nvPr/>
        </p:nvSpPr>
        <p:spPr>
          <a:xfrm>
            <a:off x="8692898" y="2684653"/>
            <a:ext cx="3401567" cy="3533267"/>
          </a:xfrm>
          <a:prstGeom prst="rect">
            <a:avLst/>
          </a:prstGeom>
          <a:solidFill>
            <a:schemeClr val="tx1"/>
          </a:solidFill>
          <a:ln w="76200"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Awards are for officers who have: </a:t>
            </a:r>
          </a:p>
          <a:p>
            <a:pPr marL="342900" indent="-342900">
              <a:buAutoNum type="arabicParenR"/>
            </a:pPr>
            <a:r>
              <a:rPr lang="en-US" sz="1600" dirty="0">
                <a:solidFill>
                  <a:schemeClr val="bg1"/>
                </a:solidFill>
              </a:rPr>
              <a:t>S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</a:rPr>
              <a:t>ubstantially advanced U.S. national security by authoring, supporting, or leading the development of foreign area officers or plans to tackle U.S. national security threats</a:t>
            </a:r>
          </a:p>
          <a:p>
            <a:pPr marL="342900" indent="-342900">
              <a:buAutoNum type="arabicParenR"/>
            </a:pPr>
            <a:r>
              <a:rPr lang="en-US" sz="1600" dirty="0">
                <a:solidFill>
                  <a:schemeClr val="bg1"/>
                </a:solidFill>
              </a:rPr>
              <a:t>M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</a:rPr>
              <a:t>entored current or future Army Foreign Area Officers</a:t>
            </a:r>
          </a:p>
          <a:p>
            <a:pPr marL="342900" indent="-342900">
              <a:buAutoNum type="arabicParenR"/>
            </a:pPr>
            <a:r>
              <a:rPr lang="en-US" sz="1600" dirty="0">
                <a:solidFill>
                  <a:schemeClr val="bg1"/>
                </a:solidFill>
              </a:rPr>
              <a:t>Significantly i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</a:rPr>
              <a:t>mproved the Army’s FA48 institution(s)</a:t>
            </a:r>
          </a:p>
          <a:p>
            <a:pPr marL="342900" indent="-342900">
              <a:buAutoNum type="arabicParenR"/>
            </a:pPr>
            <a:r>
              <a:rPr lang="en-US" sz="1600" dirty="0">
                <a:solidFill>
                  <a:schemeClr val="bg1"/>
                </a:solidFill>
              </a:rPr>
              <a:t>Others? </a:t>
            </a:r>
            <a:endParaRPr lang="en-US" sz="1600" b="0" i="0" u="none" strike="noStrike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endParaRPr lang="en-US" sz="1600" b="1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B50D2E9-D10A-6B96-A011-0C87FCD6BD67}"/>
              </a:ext>
            </a:extLst>
          </p:cNvPr>
          <p:cNvSpPr txBox="1">
            <a:spLocks/>
          </p:cNvSpPr>
          <p:nvPr/>
        </p:nvSpPr>
        <p:spPr>
          <a:xfrm>
            <a:off x="2895600" y="2609089"/>
            <a:ext cx="2779777" cy="32308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Silver</a:t>
            </a:r>
          </a:p>
          <a:p>
            <a:r>
              <a:rPr lang="en-US" sz="1600" dirty="0"/>
              <a:t>Intermediate level </a:t>
            </a:r>
          </a:p>
          <a:p>
            <a:r>
              <a:rPr lang="en-US" sz="1600" dirty="0"/>
              <a:t>Name: </a:t>
            </a:r>
          </a:p>
          <a:p>
            <a:pPr lvl="1"/>
            <a:r>
              <a:rPr lang="en-US" sz="1200" dirty="0"/>
              <a:t>Joseph Stillwell Award</a:t>
            </a:r>
          </a:p>
          <a:p>
            <a:pPr lvl="1"/>
            <a:r>
              <a:rPr lang="en-US" sz="1200" dirty="0"/>
              <a:t>Order of Saint Xavier</a:t>
            </a:r>
          </a:p>
          <a:p>
            <a:r>
              <a:rPr lang="en-US" sz="1600" dirty="0"/>
              <a:t>Medal: Bust of Joseph Stillwell or Saint Xavier</a:t>
            </a:r>
          </a:p>
          <a:p>
            <a:r>
              <a:rPr lang="en-US" sz="1600" dirty="0"/>
              <a:t>Criteria: </a:t>
            </a:r>
          </a:p>
          <a:p>
            <a:pPr lvl="1"/>
            <a:r>
              <a:rPr lang="en-US" sz="1200" dirty="0"/>
              <a:t>Must be an Army FAO</a:t>
            </a:r>
          </a:p>
          <a:p>
            <a:pPr lvl="1"/>
            <a:r>
              <a:rPr lang="en-US" sz="1200" dirty="0"/>
              <a:t>Must be an AFAOA member</a:t>
            </a:r>
          </a:p>
          <a:p>
            <a:pPr lvl="1"/>
            <a:r>
              <a:rPr lang="en-US" sz="1200" dirty="0"/>
              <a:t>Must have served two or more tours as an Army FAO</a:t>
            </a:r>
          </a:p>
          <a:p>
            <a:pPr lvl="1"/>
            <a:r>
              <a:rPr lang="en-US" sz="1200" dirty="0"/>
              <a:t>Must achieve two of the criteria to the right</a:t>
            </a:r>
          </a:p>
          <a:p>
            <a:pPr lvl="1"/>
            <a:endParaRPr lang="en-US" sz="1600" dirty="0"/>
          </a:p>
          <a:p>
            <a:endParaRPr lang="en-US" sz="16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AC7FC4-DDDA-E6C8-9E80-E19BC65272B3}"/>
              </a:ext>
            </a:extLst>
          </p:cNvPr>
          <p:cNvSpPr txBox="1">
            <a:spLocks/>
          </p:cNvSpPr>
          <p:nvPr/>
        </p:nvSpPr>
        <p:spPr>
          <a:xfrm>
            <a:off x="5577078" y="2609089"/>
            <a:ext cx="2945130" cy="32308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Gold</a:t>
            </a:r>
          </a:p>
          <a:p>
            <a:r>
              <a:rPr lang="en-US" sz="1600" dirty="0"/>
              <a:t>Legacy</a:t>
            </a:r>
          </a:p>
          <a:p>
            <a:r>
              <a:rPr lang="en-US" sz="1600" dirty="0"/>
              <a:t>Name: </a:t>
            </a:r>
          </a:p>
          <a:p>
            <a:pPr lvl="1"/>
            <a:r>
              <a:rPr lang="en-US" sz="1200" dirty="0"/>
              <a:t>Vernon Walters Award</a:t>
            </a:r>
          </a:p>
          <a:p>
            <a:pPr lvl="1"/>
            <a:r>
              <a:rPr lang="en-US" sz="1200" dirty="0"/>
              <a:t>Order of Saint Xavier</a:t>
            </a:r>
          </a:p>
          <a:p>
            <a:r>
              <a:rPr lang="en-US" sz="1600" dirty="0"/>
              <a:t>Medal: Bust of Vernon Walters or Saint Xavier</a:t>
            </a:r>
          </a:p>
          <a:p>
            <a:r>
              <a:rPr lang="en-US" sz="1600" dirty="0"/>
              <a:t>Criteria: </a:t>
            </a:r>
          </a:p>
          <a:p>
            <a:pPr lvl="1"/>
            <a:r>
              <a:rPr lang="en-US" sz="1200" dirty="0"/>
              <a:t>Must be an Army FAO</a:t>
            </a:r>
          </a:p>
          <a:p>
            <a:pPr lvl="1"/>
            <a:r>
              <a:rPr lang="en-US" sz="1200" dirty="0"/>
              <a:t>Must be an AFAOA member</a:t>
            </a:r>
          </a:p>
          <a:p>
            <a:pPr lvl="1"/>
            <a:r>
              <a:rPr lang="en-US" sz="1200" dirty="0"/>
              <a:t>Must have served three or more tours as an Army FAO</a:t>
            </a:r>
          </a:p>
          <a:p>
            <a:pPr lvl="1"/>
            <a:r>
              <a:rPr lang="en-US" sz="1200" dirty="0"/>
              <a:t>Must achieve three of the criteria to the right</a:t>
            </a:r>
          </a:p>
          <a:p>
            <a:pPr lvl="1"/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0270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9A01-C731-81A0-77EC-59B929721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2" y="365125"/>
            <a:ext cx="9608127" cy="1325563"/>
          </a:xfrm>
        </p:spPr>
        <p:txBody>
          <a:bodyPr/>
          <a:lstStyle/>
          <a:p>
            <a:r>
              <a:rPr lang="en-US" dirty="0"/>
              <a:t>Honorary Society - Medal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EF0D9-97F5-004E-695B-BA6123E3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5672" y="1442848"/>
            <a:ext cx="8532184" cy="1056512"/>
          </a:xfrm>
        </p:spPr>
        <p:txBody>
          <a:bodyPr>
            <a:no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Medal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Certificate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Cost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a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958CCD-A9BB-3644-19B2-BF98A9A0D163}"/>
              </a:ext>
            </a:extLst>
          </p:cNvPr>
          <p:cNvSpPr txBox="1">
            <a:spLocks/>
          </p:cNvSpPr>
          <p:nvPr/>
        </p:nvSpPr>
        <p:spPr>
          <a:xfrm>
            <a:off x="432814" y="2743201"/>
            <a:ext cx="3078482" cy="3230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Medal</a:t>
            </a:r>
          </a:p>
          <a:p>
            <a:r>
              <a:rPr lang="en-US" sz="2000" dirty="0"/>
              <a:t>Bronze, Silver, Gold</a:t>
            </a:r>
          </a:p>
          <a:p>
            <a:r>
              <a:rPr lang="en-US" sz="2000" dirty="0"/>
              <a:t>Ribbon: Red, White, Blue?</a:t>
            </a:r>
          </a:p>
          <a:p>
            <a:r>
              <a:rPr lang="en-US" sz="2000" dirty="0"/>
              <a:t>Box: wood or leather, black or yellow?</a:t>
            </a:r>
          </a:p>
          <a:p>
            <a:endParaRPr lang="en-US" sz="2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B50D2E9-D10A-6B96-A011-0C87FCD6BD67}"/>
              </a:ext>
            </a:extLst>
          </p:cNvPr>
          <p:cNvSpPr txBox="1">
            <a:spLocks/>
          </p:cNvSpPr>
          <p:nvPr/>
        </p:nvSpPr>
        <p:spPr>
          <a:xfrm>
            <a:off x="3718561" y="2743201"/>
            <a:ext cx="3767328" cy="3230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Certificate</a:t>
            </a:r>
          </a:p>
          <a:p>
            <a:r>
              <a:rPr lang="en-US" sz="2000" dirty="0"/>
              <a:t>Binder (like Army award)</a:t>
            </a:r>
          </a:p>
          <a:p>
            <a:r>
              <a:rPr lang="en-US" sz="2000" dirty="0"/>
              <a:t>Left side: photo of award name and description of award</a:t>
            </a:r>
          </a:p>
          <a:p>
            <a:r>
              <a:rPr lang="en-US" sz="2000" dirty="0"/>
              <a:t>Right side: certificate with name</a:t>
            </a:r>
          </a:p>
          <a:p>
            <a:r>
              <a:rPr lang="en-US" sz="2000" dirty="0"/>
              <a:t>Colors / design suggestions?</a:t>
            </a:r>
          </a:p>
          <a:p>
            <a:endParaRPr lang="en-US" sz="20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AC7FC4-DDDA-E6C8-9E80-E19BC65272B3}"/>
              </a:ext>
            </a:extLst>
          </p:cNvPr>
          <p:cNvSpPr txBox="1">
            <a:spLocks/>
          </p:cNvSpPr>
          <p:nvPr/>
        </p:nvSpPr>
        <p:spPr>
          <a:xfrm>
            <a:off x="7693154" y="2743201"/>
            <a:ext cx="4255008" cy="3230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Cost</a:t>
            </a:r>
          </a:p>
          <a:p>
            <a:r>
              <a:rPr lang="en-US" sz="2000" dirty="0"/>
              <a:t>$400 mint fee up front for each medal (if design is different)</a:t>
            </a:r>
          </a:p>
          <a:p>
            <a:r>
              <a:rPr lang="en-US" sz="2000" dirty="0"/>
              <a:t>~$85 for medals and case</a:t>
            </a:r>
          </a:p>
          <a:p>
            <a:r>
              <a:rPr lang="en-US" sz="2000" dirty="0"/>
              <a:t>~$15 for certificate and case</a:t>
            </a:r>
          </a:p>
          <a:p>
            <a:r>
              <a:rPr lang="en-US" sz="2000" dirty="0"/>
              <a:t>~$15 shipping</a:t>
            </a:r>
          </a:p>
          <a:p>
            <a:r>
              <a:rPr lang="en-US" sz="2000" dirty="0"/>
              <a:t>Nominee or Nominator pay costs to include shipping</a:t>
            </a:r>
          </a:p>
          <a:p>
            <a:r>
              <a:rPr lang="en-US" sz="2000" dirty="0"/>
              <a:t>Association earns a fee or charges a mint fee?</a:t>
            </a:r>
          </a:p>
          <a:p>
            <a:endParaRPr lang="en-US" sz="2000" dirty="0"/>
          </a:p>
          <a:p>
            <a:pPr lvl="1"/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10440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9A01-C731-81A0-77EC-59B929721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2" y="365125"/>
            <a:ext cx="9608127" cy="1325563"/>
          </a:xfrm>
        </p:spPr>
        <p:txBody>
          <a:bodyPr/>
          <a:lstStyle/>
          <a:p>
            <a:r>
              <a:rPr lang="en-US" dirty="0"/>
              <a:t>Honorary Society – Board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EF0D9-97F5-004E-695B-BA6123E3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5672" y="1442848"/>
            <a:ext cx="8532184" cy="1056512"/>
          </a:xfrm>
        </p:spPr>
        <p:txBody>
          <a:bodyPr>
            <a:no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Honorary Colonel?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AFAOA BOG?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Award Committee?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Non-AFAOA member (e.g. Proponent)?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HRC and Proponent vetted (tours, FA48, mentors)?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Award approval: </a:t>
            </a:r>
          </a:p>
          <a:p>
            <a:pPr marL="914400" lvl="1" indent="-457200">
              <a:spcBef>
                <a:spcPts val="0"/>
              </a:spcBef>
              <a:buAutoNum type="arabicParenR"/>
            </a:pPr>
            <a:r>
              <a:rPr lang="en-US" sz="2000" dirty="0">
                <a:ea typeface="Times New Roman" panose="02020603050405020304" pitchFamily="18" charset="0"/>
              </a:rPr>
              <a:t>Majority vote approved?</a:t>
            </a:r>
          </a:p>
          <a:p>
            <a:pPr marL="914400" lvl="1" indent="-457200">
              <a:spcBef>
                <a:spcPts val="0"/>
              </a:spcBef>
              <a:buAutoNum type="arabicParenR"/>
            </a:pPr>
            <a:r>
              <a:rPr lang="en-US" sz="2000" dirty="0">
                <a:ea typeface="Times New Roman" panose="02020603050405020304" pitchFamily="18" charset="0"/>
              </a:rPr>
              <a:t>100% yes? </a:t>
            </a:r>
          </a:p>
          <a:p>
            <a:pPr marL="914400" lvl="1" indent="-457200">
              <a:spcBef>
                <a:spcPts val="0"/>
              </a:spcBef>
              <a:buAutoNum type="arabicParenR"/>
            </a:pPr>
            <a:r>
              <a:rPr lang="en-US" sz="2000" dirty="0">
                <a:ea typeface="Times New Roman" panose="02020603050405020304" pitchFamily="18" charset="0"/>
              </a:rPr>
              <a:t># per year? 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2000" dirty="0">
              <a:ea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a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791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9A01-C731-81A0-77EC-59B929721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2" y="365125"/>
            <a:ext cx="9608127" cy="1325563"/>
          </a:xfrm>
        </p:spPr>
        <p:txBody>
          <a:bodyPr/>
          <a:lstStyle/>
          <a:p>
            <a:r>
              <a:rPr lang="en-US" dirty="0"/>
              <a:t>Spouse Award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EF0D9-97F5-004E-695B-BA6123E3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5672" y="1442848"/>
            <a:ext cx="8532184" cy="1056512"/>
          </a:xfrm>
        </p:spPr>
        <p:txBody>
          <a:bodyPr>
            <a:noAutofit/>
          </a:bodyPr>
          <a:lstStyle/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Part of th</a:t>
            </a:r>
            <a:r>
              <a:rPr lang="en-US" sz="2400" dirty="0">
                <a:ea typeface="Times New Roman" panose="02020603050405020304" pitchFamily="18" charset="0"/>
              </a:rPr>
              <a:t>e Honorary Society or different?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ffectLst/>
                <a:ea typeface="Times New Roman" panose="02020603050405020304" pitchFamily="18" charset="0"/>
              </a:rPr>
              <a:t>The Honorable Order of the ??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Medal or lapel medal? 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2400" dirty="0">
                <a:ea typeface="Times New Roman" panose="02020603050405020304" pitchFamily="18" charset="0"/>
              </a:rPr>
              <a:t>Criteria? </a:t>
            </a:r>
            <a:endParaRPr lang="en-US" sz="2000" dirty="0">
              <a:ea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a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AutoNum type="arabicParenR"/>
            </a:pPr>
            <a:endParaRPr lang="en-US" sz="2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44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A6E7F-0275-BE47-6CE9-546AA252C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 of Fame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F266A-BF5F-6BB5-F7F6-31B67364F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Medal – gold medal with AFAOA logo and Hall of Fame wrapped around the bottom, larger than other honorary awards, red or gold ribbon</a:t>
            </a:r>
          </a:p>
          <a:p>
            <a:r>
              <a:rPr lang="en-US" dirty="0"/>
              <a:t>Certificate or plaque? </a:t>
            </a:r>
          </a:p>
          <a:p>
            <a:r>
              <a:rPr lang="en-US" dirty="0"/>
              <a:t>Named after an Army FAO? </a:t>
            </a:r>
          </a:p>
          <a:p>
            <a:r>
              <a:rPr lang="en-US" dirty="0"/>
              <a:t>Criteria: </a:t>
            </a:r>
          </a:p>
          <a:p>
            <a:pPr lvl="1"/>
            <a:r>
              <a:rPr lang="en-US" dirty="0"/>
              <a:t>DAS Hall of Fame member automatic inclusion into AFAOA </a:t>
            </a:r>
            <a:r>
              <a:rPr lang="en-US" dirty="0" err="1"/>
              <a:t>HoF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Retired</a:t>
            </a:r>
          </a:p>
          <a:p>
            <a:pPr lvl="1"/>
            <a:r>
              <a:rPr lang="en-US" dirty="0"/>
              <a:t>All criteria from Honorary Society </a:t>
            </a:r>
          </a:p>
          <a:p>
            <a:pPr lvl="1"/>
            <a:r>
              <a:rPr lang="en-US" dirty="0"/>
              <a:t>Nomination by ? Colonel or General Officer – would exclude MAJ/LTC (R) from </a:t>
            </a:r>
            <a:r>
              <a:rPr lang="en-US" dirty="0" err="1"/>
              <a:t>nomiating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Others? </a:t>
            </a:r>
          </a:p>
          <a:p>
            <a:pPr lvl="1"/>
            <a:r>
              <a:rPr lang="en-US" dirty="0"/>
              <a:t># per year? </a:t>
            </a:r>
          </a:p>
        </p:txBody>
      </p:sp>
    </p:spTree>
    <p:extLst>
      <p:ext uri="{BB962C8B-B14F-4D97-AF65-F5344CB8AC3E}">
        <p14:creationId xmlns:p14="http://schemas.microsoft.com/office/powerpoint/2010/main" val="952010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8DA3-EFBF-F62B-B1CC-70F68452B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 / DAS / </a:t>
            </a:r>
            <a:r>
              <a:rPr lang="en-US"/>
              <a:t>New Member Awards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DE6DB-B3BC-300B-5D46-DF013B500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we have these? </a:t>
            </a:r>
          </a:p>
          <a:p>
            <a:r>
              <a:rPr lang="en-US" dirty="0"/>
              <a:t>By AOC? </a:t>
            </a:r>
          </a:p>
          <a:p>
            <a:r>
              <a:rPr lang="en-US" dirty="0"/>
              <a:t>Separate or together? </a:t>
            </a:r>
          </a:p>
          <a:p>
            <a:r>
              <a:rPr lang="en-US" dirty="0"/>
              <a:t>DSCS / DAS led (input)?</a:t>
            </a:r>
          </a:p>
          <a:p>
            <a:r>
              <a:rPr lang="en-US" dirty="0"/>
              <a:t>Medal or just certificates?</a:t>
            </a:r>
          </a:p>
        </p:txBody>
      </p:sp>
    </p:spTree>
    <p:extLst>
      <p:ext uri="{BB962C8B-B14F-4D97-AF65-F5344CB8AC3E}">
        <p14:creationId xmlns:p14="http://schemas.microsoft.com/office/powerpoint/2010/main" val="139978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DC09E-2DF9-A626-B10D-E2CC41011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Award(s)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B0252-C74E-A29F-8F33-EB47F5C59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FAO Article of the Year (any publication)</a:t>
            </a:r>
          </a:p>
          <a:p>
            <a:r>
              <a:rPr lang="en-US" dirty="0"/>
              <a:t>AFAOA article of the Year (AFAOA publications)</a:t>
            </a:r>
          </a:p>
          <a:p>
            <a:r>
              <a:rPr lang="en-US" dirty="0"/>
              <a:t>IRT Report of the Year (</a:t>
            </a:r>
            <a:r>
              <a:rPr lang="en-US" dirty="0" err="1"/>
              <a:t>IRTers</a:t>
            </a:r>
            <a:r>
              <a:rPr lang="en-US" dirty="0"/>
              <a:t>)</a:t>
            </a:r>
          </a:p>
          <a:p>
            <a:r>
              <a:rPr lang="en-US" dirty="0"/>
              <a:t>Others?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1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4118</TotalTime>
  <Words>754</Words>
  <Application>Microsoft Macintosh PowerPoint</Application>
  <PresentationFormat>Widescreen</PresentationFormat>
  <Paragraphs>142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Army Foreign Area Officer Association</vt:lpstr>
      <vt:lpstr>Agenda</vt:lpstr>
      <vt:lpstr>Honorary Society - Name</vt:lpstr>
      <vt:lpstr>Honorary Society - Levels</vt:lpstr>
      <vt:lpstr>Honorary Society - Medal</vt:lpstr>
      <vt:lpstr>Honorary Society – Board </vt:lpstr>
      <vt:lpstr>Spouse Award</vt:lpstr>
      <vt:lpstr>Hall of Fame</vt:lpstr>
      <vt:lpstr>SCO / DAS / New Member Awards </vt:lpstr>
      <vt:lpstr>Writing Award(s)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Andrus Chaney</dc:creator>
  <cp:lastModifiedBy>Andrus Chaney</cp:lastModifiedBy>
  <cp:revision>31</cp:revision>
  <dcterms:created xsi:type="dcterms:W3CDTF">2023-11-05T21:50:37Z</dcterms:created>
  <dcterms:modified xsi:type="dcterms:W3CDTF">2023-12-10T19:05:04Z</dcterms:modified>
</cp:coreProperties>
</file>